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1"/>
  </p:notesMasterIdLst>
  <p:sldIdLst>
    <p:sldId id="284" r:id="rId5"/>
    <p:sldId id="285" r:id="rId6"/>
    <p:sldId id="283" r:id="rId7"/>
    <p:sldId id="286" r:id="rId8"/>
    <p:sldId id="287" r:id="rId9"/>
    <p:sldId id="28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 autoAdjust="0"/>
    <p:restoredTop sz="94830"/>
  </p:normalViewPr>
  <p:slideViewPr>
    <p:cSldViewPr snapToGrid="0" snapToObjects="1">
      <p:cViewPr varScale="1">
        <p:scale>
          <a:sx n="150" d="100"/>
          <a:sy n="150" d="100"/>
        </p:scale>
        <p:origin x="61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19021-6A3C-5541-8D47-76F74315847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62D12-8595-BB4B-B668-37B8AA766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092017" y="4876007"/>
            <a:ext cx="19821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2"/>
                </a:solidFill>
              </a:rPr>
              <a:t>© American</a:t>
            </a:r>
            <a:r>
              <a:rPr lang="en-US" sz="700" baseline="0" dirty="0">
                <a:solidFill>
                  <a:schemeClr val="bg2"/>
                </a:solidFill>
              </a:rPr>
              <a:t> Association for Cancer Research</a:t>
            </a:r>
            <a:endParaRPr lang="en-US" sz="700" dirty="0">
              <a:solidFill>
                <a:schemeClr val="bg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2" y="160154"/>
            <a:ext cx="2535632" cy="4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7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anner&#10;&#10;Description automatically generated">
            <a:extLst>
              <a:ext uri="{FF2B5EF4-FFF2-40B4-BE49-F238E27FC236}">
                <a16:creationId xmlns:a16="http://schemas.microsoft.com/office/drawing/2014/main" id="{59514352-D044-A858-EB4D-46F862DE1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hite sheet&#10;&#10;Description automatically generated">
            <a:extLst>
              <a:ext uri="{FF2B5EF4-FFF2-40B4-BE49-F238E27FC236}">
                <a16:creationId xmlns:a16="http://schemas.microsoft.com/office/drawing/2014/main" id="{85E5ECF8-0052-9750-E0F0-DE4BAC64B5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79" y="99391"/>
            <a:ext cx="6442112" cy="763934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4413"/>
            <a:ext cx="8229600" cy="3870670"/>
          </a:xfrm>
          <a:prstGeom prst="rect">
            <a:avLst/>
          </a:prstGeom>
        </p:spPr>
        <p:txBody>
          <a:bodyPr/>
          <a:lstStyle>
            <a:lvl4pPr marL="1600200" indent="-228600">
              <a:buSzPct val="100000"/>
              <a:buFont typeface="Courier New"/>
              <a:buChar char="o"/>
              <a:defRPr/>
            </a:lvl4pPr>
            <a:lvl5pPr marL="2057400" indent="-228600">
              <a:buSzPct val="100000"/>
              <a:buFont typeface="Lucida Grande"/>
              <a:buChar char="-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60" r:id="rId2"/>
    <p:sldLayoutId id="21474934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10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15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gliomaregistry.org/spanishwebinar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lizabeth.claus@yale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1DA3969-3E7B-2842-9D16-CEA842D6FD39}"/>
              </a:ext>
            </a:extLst>
          </p:cNvPr>
          <p:cNvSpPr txBox="1">
            <a:spLocks/>
          </p:cNvSpPr>
          <p:nvPr/>
        </p:nvSpPr>
        <p:spPr>
          <a:xfrm>
            <a:off x="306271" y="1808829"/>
            <a:ext cx="8531457" cy="76292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754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  <a:sym typeface="Helvetica Neue"/>
              </a:rPr>
              <a:t>Optimizing Engagement of Latino Communities to Promote Equity in Low Grade Glioma Genomic Research (OPEL)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DE5F2-F08D-FA04-4232-9BDB7CD090CD}"/>
              </a:ext>
            </a:extLst>
          </p:cNvPr>
          <p:cNvSpPr txBox="1"/>
          <p:nvPr/>
        </p:nvSpPr>
        <p:spPr>
          <a:xfrm>
            <a:off x="306271" y="3803400"/>
            <a:ext cx="2862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en-US" sz="1400" b="1" dirty="0">
                <a:latin typeface="+mj-lt"/>
              </a:rPr>
              <a:t>Elizabeth B. Claus, MD, PhD</a:t>
            </a:r>
          </a:p>
          <a:p>
            <a:pPr defTabSz="685800" fontAlgn="auto">
              <a:spcAft>
                <a:spcPts val="0"/>
              </a:spcAft>
            </a:pPr>
            <a:r>
              <a:rPr lang="en-US" sz="1400" dirty="0">
                <a:latin typeface="+mj-lt"/>
              </a:rPr>
              <a:t>Professor, Yale University</a:t>
            </a:r>
          </a:p>
          <a:p>
            <a:pPr defTabSz="685800" fontAlgn="auto">
              <a:spcAft>
                <a:spcPts val="0"/>
              </a:spcAft>
            </a:pPr>
            <a:r>
              <a:rPr lang="en-US" sz="1400" dirty="0">
                <a:latin typeface="+mj-lt"/>
              </a:rPr>
              <a:t>Attending Neurosurgeon, Brigham and Women’s 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30BF2-E662-0AE5-50CD-3F681E68E294}"/>
              </a:ext>
            </a:extLst>
          </p:cNvPr>
          <p:cNvSpPr txBox="1"/>
          <p:nvPr/>
        </p:nvSpPr>
        <p:spPr>
          <a:xfrm>
            <a:off x="6413505" y="3932024"/>
            <a:ext cx="24242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+mj-lt"/>
                <a:ea typeface="+mn-ea"/>
                <a:cs typeface="+mn-cs"/>
              </a:rPr>
              <a:t>Bethany Kwan, PhD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  <a:ea typeface="+mn-ea"/>
                <a:cs typeface="+mn-cs"/>
              </a:rPr>
              <a:t>Associate Professor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j-lt"/>
                <a:ea typeface="+mn-ea"/>
                <a:cs typeface="+mn-cs"/>
              </a:rPr>
              <a:t>University of Colorado</a:t>
            </a:r>
          </a:p>
        </p:txBody>
      </p:sp>
      <p:pic>
        <p:nvPicPr>
          <p:cNvPr id="8" name="Picture 2" descr="tilton_carol4">
            <a:extLst>
              <a:ext uri="{FF2B5EF4-FFF2-40B4-BE49-F238E27FC236}">
                <a16:creationId xmlns:a16="http://schemas.microsoft.com/office/drawing/2014/main" id="{69C105BE-54CE-FC32-75C3-F1B5DC7F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8681" r="21153" b="10330"/>
          <a:stretch>
            <a:fillRect/>
          </a:stretch>
        </p:blipFill>
        <p:spPr bwMode="auto">
          <a:xfrm>
            <a:off x="3747379" y="3323474"/>
            <a:ext cx="1547635" cy="17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2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 Information</a:t>
            </a:r>
            <a:endParaRPr lang="en-US" sz="1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dirty="0"/>
              <a:t>Consultant for: </a:t>
            </a:r>
            <a:r>
              <a:rPr lang="en-US" dirty="0" err="1"/>
              <a:t>Servier</a:t>
            </a:r>
            <a:r>
              <a:rPr lang="en-US" dirty="0"/>
              <a:t> Pharmaceuticals, Pfizer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862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310A-4D74-DBE3-3639-08B09E74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-127" dirty="0"/>
              <a:t>I. Study Overview: Goals &amp; Objectives  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6ADAF6-D957-FBA3-6338-F1A2A808016A}"/>
              </a:ext>
            </a:extLst>
          </p:cNvPr>
          <p:cNvSpPr txBox="1">
            <a:spLocks/>
          </p:cNvSpPr>
          <p:nvPr/>
        </p:nvSpPr>
        <p:spPr>
          <a:xfrm>
            <a:off x="314325" y="1180091"/>
            <a:ext cx="8410575" cy="3748525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 defTabSz="1828754" fontAlgn="auto">
              <a:lnSpc>
                <a:spcPct val="100000"/>
              </a:lnSpc>
              <a:spcBef>
                <a:spcPts val="337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Adapt and extend participant engagement for the PE-CGS U2C </a:t>
            </a: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OPTIMUM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project to optimize engagement with the Hispanic/Latino (H/L) community of people with low grade glioma in the International Low-Grade Glioma (LGG) Registry.</a:t>
            </a:r>
          </a:p>
          <a:p>
            <a:pPr marL="914400" lvl="1" indent="-457200" defTabSz="1828754" fontAlgn="auto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400" b="1" u="sng" dirty="0">
              <a:solidFill>
                <a:schemeClr val="tx1"/>
              </a:solidFill>
              <a:latin typeface="+mj-lt"/>
            </a:endParaRPr>
          </a:p>
          <a:p>
            <a:pPr marL="914400" lvl="1" indent="-457200" defTabSz="1828754" fontAlgn="auto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Aim 1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: Engage low grade glioma (LGG) Hispanic/Latino (H/L) community liaisons (HLCLs) in the design, conduct, and dissemination of LGG genomic research.</a:t>
            </a:r>
          </a:p>
          <a:p>
            <a:pPr marL="457200" lvl="1" indent="0" defTabSz="1828754" fontAlgn="auto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914400" lvl="1" indent="-457200" defTabSz="1828754" fontAlgn="auto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Aim 2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: Design and implement: Using participatory co-design methods including community engagement studios with the H/L LGG community, we will adapt existing LGG Registry recruitment, data collection, and return of results messages, materials, and protocols, consistent with the parent grant.</a:t>
            </a:r>
          </a:p>
          <a:p>
            <a:pPr marL="457200" lvl="1" indent="0" defTabSz="1828754" fontAlgn="auto">
              <a:spcBef>
                <a:spcPts val="0"/>
              </a:spcBef>
              <a:buNone/>
            </a:pP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914400" lvl="1" indent="-457200" defTabSz="1828754" fontAlgn="auto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400" b="1" u="sng" dirty="0">
                <a:solidFill>
                  <a:schemeClr val="tx1"/>
                </a:solidFill>
                <a:latin typeface="+mj-lt"/>
              </a:rPr>
              <a:t>Aim 3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: Iteratively Evaluate and Adapt: We seek to elevate representativeness of H/L people with LGG in the Registry to reported national levels (SEER data).</a:t>
            </a:r>
          </a:p>
          <a:p>
            <a:pPr marL="171450" lvl="1" indent="-457200" defTabSz="1828754" fontAlgn="auto">
              <a:spcBef>
                <a:spcPts val="337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  <a:latin typeface="+mj-lt"/>
              </a:rPr>
              <a:t>Target Population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: Hispanic/Latino people with low grade glioma</a:t>
            </a:r>
          </a:p>
          <a:p>
            <a:pPr marL="171450" lvl="1" indent="0" defTabSz="1828754" fontAlgn="auto">
              <a:spcBef>
                <a:spcPts val="3375"/>
              </a:spcBef>
              <a:buNone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indent="-457200" defTabSz="1828754" fontAlgn="auto">
              <a:spcBef>
                <a:spcPts val="3375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44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E9BA-4CA2-D08E-88DD-DE16924A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Accomplishment Highlights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BEBFA3-A01D-D218-F81D-D94B33320011}"/>
              </a:ext>
            </a:extLst>
          </p:cNvPr>
          <p:cNvSpPr txBox="1">
            <a:spLocks/>
          </p:cNvSpPr>
          <p:nvPr/>
        </p:nvSpPr>
        <p:spPr>
          <a:xfrm>
            <a:off x="132741" y="1052122"/>
            <a:ext cx="6563623" cy="43913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Recruitment efforts</a:t>
            </a:r>
          </a:p>
          <a:p>
            <a:pPr marL="214313" indent="-214313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Project Director at Yale (Mathew 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Krick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, Y/YSPH’23) is bilingual-offers personal 1:1 support to enroll (n=21 so far!)</a:t>
            </a:r>
          </a:p>
          <a:p>
            <a:pPr marL="257175" indent="-257175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Consents, recruitment materials, questionnaire translated</a:t>
            </a:r>
          </a:p>
          <a:p>
            <a:pPr defTabSz="171450" fontAlgn="auto">
              <a:spcBef>
                <a:spcPts val="750"/>
              </a:spcBef>
              <a:spcAft>
                <a:spcPts val="375"/>
              </a:spcAft>
              <a:buClr>
                <a:srgbClr val="FFFFFF"/>
              </a:buClr>
              <a:defRPr/>
            </a:pP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Engaging Hispanic/Latino Working group via monthly meetings (RAC)</a:t>
            </a:r>
          </a:p>
          <a:p>
            <a:pPr marL="171450" indent="-171450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Assisted with the cultural and linguistic adaptation of participant engagement strategies e.g., recruitment, data collection, etc.</a:t>
            </a:r>
          </a:p>
          <a:p>
            <a:pPr marL="171450" indent="-171450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 Created a content library for use in educational materials</a:t>
            </a:r>
          </a:p>
          <a:p>
            <a:pPr defTabSz="171450" fontAlgn="auto">
              <a:spcBef>
                <a:spcPts val="750"/>
              </a:spcBef>
              <a:spcAft>
                <a:spcPts val="375"/>
              </a:spcAft>
              <a:buClr>
                <a:srgbClr val="FFFFFF"/>
              </a:buClr>
              <a:defRPr/>
            </a:pP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Community oriented education and information</a:t>
            </a:r>
          </a:p>
          <a:p>
            <a:pPr marL="214313" indent="-214313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Hosted first Spanish-language webinar </a:t>
            </a:r>
            <a:r>
              <a:rPr lang="en-US" sz="1200" b="1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https://gliomaregistry.org/spanishwebinar1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214313" indent="-214313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Partnerships with 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Salud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 America (SA! at UT Health San Antonio) and the Yale Equity Research and Innovation Center (ERIC)</a:t>
            </a:r>
          </a:p>
          <a:p>
            <a:pPr marL="214313" indent="-214313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Partnership with ABTA to provide translation into Spanish for all webinars, website, and written materials</a:t>
            </a:r>
          </a:p>
          <a:p>
            <a:pPr marL="214313" indent="-214313" defTabSz="171450" fontAlgn="auto">
              <a:spcBef>
                <a:spcPts val="750"/>
              </a:spcBef>
              <a:spcAft>
                <a:spcPts val="375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</a:rPr>
              <a:t>Plan Radio AMOR interview during Brain Tumor Month (May)</a:t>
            </a:r>
          </a:p>
          <a:p>
            <a:pPr marL="257175" lvl="2" indent="-85725" defTabSz="171450" fontAlgn="auto">
              <a:spcBef>
                <a:spcPts val="375"/>
              </a:spcBef>
              <a:spcAft>
                <a:spcPts val="375"/>
              </a:spcAft>
              <a:buClr>
                <a:srgbClr val="FFFFFF"/>
              </a:buClr>
              <a:buFont typeface="Courier New" panose="02070309020205020404" pitchFamily="49" charset="0"/>
              <a:buChar char="o"/>
              <a:defRPr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marL="257175" indent="-257175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4F1F4-ED62-7C8F-B6C2-F258A8DD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46" y="1052122"/>
            <a:ext cx="2706254" cy="2614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88007-DA45-7D6F-7990-50FDC0F5F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470" y="3855633"/>
            <a:ext cx="1618805" cy="1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7C3C-D546-B822-5F3C-7B9A65E6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ea typeface="+mn-ea"/>
                <a:cs typeface="+mn-cs"/>
                <a:sym typeface="Helvetica Neue"/>
              </a:rPr>
              <a:t>III. Recommendations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CBCC2-AA87-EE28-B8D0-175F33F6832D}"/>
              </a:ext>
            </a:extLst>
          </p:cNvPr>
          <p:cNvSpPr txBox="1"/>
          <p:nvPr/>
        </p:nvSpPr>
        <p:spPr>
          <a:xfrm>
            <a:off x="76758" y="1203920"/>
            <a:ext cx="6217715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n-ea"/>
                <a:cs typeface="+mn-cs"/>
              </a:rPr>
              <a:t>Engaging community members enables those with lived experience to share unique perspectives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n-ea"/>
                <a:cs typeface="+mn-cs"/>
              </a:rPr>
              <a:t>Collaborating with and supporting development of community ambassadors is necessary for reaching intended audiences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n-ea"/>
                <a:cs typeface="+mn-cs"/>
              </a:rPr>
              <a:t>Work with established, trusted sources within the H/L community to increase credibility and relevance of messages about research participation-alternative methods-social media versus radio, </a:t>
            </a:r>
            <a:r>
              <a:rPr lang="en-US" sz="1600" dirty="0" err="1">
                <a:latin typeface="+mj-lt"/>
                <a:ea typeface="+mn-ea"/>
                <a:cs typeface="+mn-cs"/>
              </a:rPr>
              <a:t>etc</a:t>
            </a:r>
            <a:endParaRPr lang="en-US" sz="1600" dirty="0">
              <a:latin typeface="+mj-lt"/>
              <a:ea typeface="+mn-ea"/>
              <a:cs typeface="+mn-cs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n-ea"/>
                <a:cs typeface="+mn-cs"/>
              </a:rPr>
              <a:t>Addressing logistical barriers to engaging people with limited English proficiency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+mn-ea"/>
                <a:cs typeface="+mn-cs"/>
              </a:rPr>
              <a:t>Language equity in research materials, conducting meetings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  <a:ea typeface="+mn-ea"/>
                <a:cs typeface="+mn-cs"/>
              </a:rPr>
              <a:t>“Give before you get”: importance of meeting the community’s needs (education and information) before requesting research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E913A-B777-48A9-E902-B53D44FAB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16396" r="-1137" b="10270"/>
          <a:stretch/>
        </p:blipFill>
        <p:spPr>
          <a:xfrm>
            <a:off x="6535479" y="1089667"/>
            <a:ext cx="2403800" cy="390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1D68-A9F1-F90A-DDF1-0B0B88A2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ea typeface="+mn-ea"/>
                <a:cs typeface="+mn-cs"/>
              </a:rPr>
              <a:t>Thank you!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AAAF-45E0-3174-55FE-EEC7C234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Elizabeth B. Claus, MD, PhD</a:t>
            </a:r>
          </a:p>
          <a:p>
            <a:pPr marL="0" indent="0"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  <a:hlinkClick r:id="rId2"/>
              </a:rPr>
              <a:t>elizabeth.claus@yale.edu</a:t>
            </a:r>
            <a:endParaRPr lang="en-US" sz="2000" dirty="0">
              <a:solidFill>
                <a:srgbClr val="000000"/>
              </a:solidFill>
              <a:latin typeface="Calibri" panose="020F0502020204030204"/>
              <a:ea typeface="+mn-ea"/>
              <a:cs typeface="+mn-cs"/>
            </a:endParaRPr>
          </a:p>
          <a:p>
            <a:pPr marL="0" indent="0" algn="ctr" defTabSz="6858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@gliomaregistry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6B646-AEF2-19DD-3680-584A97F03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5" y="2571750"/>
            <a:ext cx="1708965" cy="15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0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CR 2014 Theme">
      <a:dk1>
        <a:sysClr val="windowText" lastClr="000000"/>
      </a:dk1>
      <a:lt1>
        <a:sysClr val="window" lastClr="FFFFFF"/>
      </a:lt1>
      <a:dk2>
        <a:srgbClr val="6A737B"/>
      </a:dk2>
      <a:lt2>
        <a:srgbClr val="F2F2F2"/>
      </a:lt2>
      <a:accent1>
        <a:srgbClr val="50B848"/>
      </a:accent1>
      <a:accent2>
        <a:srgbClr val="005CAB"/>
      </a:accent2>
      <a:accent3>
        <a:srgbClr val="00A4E4"/>
      </a:accent3>
      <a:accent4>
        <a:srgbClr val="6A737B"/>
      </a:accent4>
      <a:accent5>
        <a:srgbClr val="ED1849"/>
      </a:accent5>
      <a:accent6>
        <a:srgbClr val="FFC425"/>
      </a:accent6>
      <a:hlink>
        <a:srgbClr val="50B848"/>
      </a:hlink>
      <a:folHlink>
        <a:srgbClr val="C1D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3CE2DDA349E48BD937717AF8ECD6E" ma:contentTypeVersion="0" ma:contentTypeDescription="Create a new document." ma:contentTypeScope="" ma:versionID="da0a0e38cbf7a9af62c407b718cb3f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542A03-5DEE-48CF-9FFA-D8FBC8A30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506</TotalTime>
  <Words>500</Words>
  <Application>Microsoft Office PowerPoint</Application>
  <PresentationFormat>On-screen Show (16:9)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Helvetica Neue</vt:lpstr>
      <vt:lpstr>Lucida Grande</vt:lpstr>
      <vt:lpstr>Wingdings</vt:lpstr>
      <vt:lpstr>Office Theme</vt:lpstr>
      <vt:lpstr>PowerPoint Presentation</vt:lpstr>
      <vt:lpstr>Disclosure Information</vt:lpstr>
      <vt:lpstr>I. Study Overview: Goals &amp; Objectives  </vt:lpstr>
      <vt:lpstr>II. Accomplishment Highlights</vt:lpstr>
      <vt:lpstr>III. Recommendations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Freeman</cp:lastModifiedBy>
  <cp:revision>125</cp:revision>
  <dcterms:created xsi:type="dcterms:W3CDTF">2010-04-12T23:12:02Z</dcterms:created>
  <dcterms:modified xsi:type="dcterms:W3CDTF">2024-04-09T15:46:11Z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0x010100D433CE2DDA349E48BD937717AF8ECD6E</vt:lpwstr>
  </property>
</Properties>
</file>